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6"/>
  </p:notesMasterIdLst>
  <p:handoutMasterIdLst>
    <p:handoutMasterId r:id="rId27"/>
  </p:handoutMasterIdLst>
  <p:sldIdLst>
    <p:sldId id="333" r:id="rId5"/>
    <p:sldId id="334" r:id="rId6"/>
    <p:sldId id="348" r:id="rId7"/>
    <p:sldId id="349" r:id="rId8"/>
    <p:sldId id="358" r:id="rId9"/>
    <p:sldId id="350" r:id="rId10"/>
    <p:sldId id="357" r:id="rId11"/>
    <p:sldId id="360" r:id="rId12"/>
    <p:sldId id="361" r:id="rId13"/>
    <p:sldId id="351" r:id="rId14"/>
    <p:sldId id="359" r:id="rId15"/>
    <p:sldId id="342" r:id="rId16"/>
    <p:sldId id="344" r:id="rId17"/>
    <p:sldId id="354" r:id="rId18"/>
    <p:sldId id="352" r:id="rId19"/>
    <p:sldId id="346" r:id="rId20"/>
    <p:sldId id="259" r:id="rId21"/>
    <p:sldId id="347" r:id="rId22"/>
    <p:sldId id="353" r:id="rId23"/>
    <p:sldId id="355" r:id="rId24"/>
    <p:sldId id="356" r:id="rId25"/>
  </p:sldIdLst>
  <p:sldSz cx="12188825" cy="6858000"/>
  <p:notesSz cx="6797675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DFF2E-9EC0-4482-AA89-C869F44C1B16}" v="3" dt="2024-10-03T19:34:31.759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4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10/23/2024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49300"/>
            <a:ext cx="6651625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1546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0" y="0"/>
            <a:ext cx="1222797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4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8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57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421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1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6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2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6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1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1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0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8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38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7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8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2" y="0"/>
            <a:ext cx="1222677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D204D1-F9BD-4643-8480-6EA41EB484F1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up of hands holding an open book">
            <a:extLst>
              <a:ext uri="{FF2B5EF4-FFF2-40B4-BE49-F238E27FC236}">
                <a16:creationId xmlns:a16="http://schemas.microsoft.com/office/drawing/2014/main" id="{0492FB2D-DBF1-AF45-8FF7-87132A3F2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08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2F3E32-98F5-C43C-458A-12DF077EF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1696" y="1871131"/>
            <a:ext cx="6813894" cy="151553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Reading in KS2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8968" y="3510608"/>
            <a:ext cx="5119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474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9068-B5D4-E56E-B098-AD2A43F8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2A65-CE4C-E8ED-4E96-0E4B2B6B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205" y="1871132"/>
            <a:ext cx="10243793" cy="4083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End of KS2 Reading SATs Paper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26DC00-B0FD-6C00-A0CB-30155D65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401" y="3429000"/>
            <a:ext cx="9180021" cy="238371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16ED48-C59E-E705-3156-4444C4E228DD}"/>
              </a:ext>
            </a:extLst>
          </p:cNvPr>
          <p:cNvSpPr/>
          <p:nvPr/>
        </p:nvSpPr>
        <p:spPr>
          <a:xfrm>
            <a:off x="1850571" y="3429000"/>
            <a:ext cx="555172" cy="450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43FB56-4D0C-440F-1F13-77E1CF3BA4CD}"/>
              </a:ext>
            </a:extLst>
          </p:cNvPr>
          <p:cNvSpPr/>
          <p:nvPr/>
        </p:nvSpPr>
        <p:spPr>
          <a:xfrm>
            <a:off x="3026228" y="3461916"/>
            <a:ext cx="555172" cy="450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F96C1D-C683-0E8A-33EE-2EA540054DDD}"/>
              </a:ext>
            </a:extLst>
          </p:cNvPr>
          <p:cNvSpPr/>
          <p:nvPr/>
        </p:nvSpPr>
        <p:spPr>
          <a:xfrm>
            <a:off x="5236028" y="3428999"/>
            <a:ext cx="555172" cy="450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1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8DA5-6B93-9906-84ED-51EFCAA8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FC3BA-50E1-968F-7AC1-6A7245B68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C73B3-54F5-DD3B-DB48-FD7D9CD7B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928" y="0"/>
            <a:ext cx="5612356" cy="6806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FBDA73-7AA1-15D2-C8BE-2BE3EC7B0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2" y="-51741"/>
            <a:ext cx="5790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8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29" y="0"/>
            <a:ext cx="12227974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1697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heart shaped pages of a book">
            <a:extLst>
              <a:ext uri="{FF2B5EF4-FFF2-40B4-BE49-F238E27FC236}">
                <a16:creationId xmlns:a16="http://schemas.microsoft.com/office/drawing/2014/main" id="{9E5EED2E-42FD-C1F5-C105-C8F3C6DD64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5708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B9068-B5D4-E56E-B098-AD2A43F8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696" y="1871131"/>
            <a:ext cx="6813894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400">
                <a:solidFill>
                  <a:srgbClr val="FFFFFF"/>
                </a:solidFill>
              </a:rPr>
              <a:t>A love of reading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8968" y="3510608"/>
            <a:ext cx="5119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234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bjects in a shelf">
            <a:extLst>
              <a:ext uri="{FF2B5EF4-FFF2-40B4-BE49-F238E27FC236}">
                <a16:creationId xmlns:a16="http://schemas.microsoft.com/office/drawing/2014/main" id="{CE78830B-72E1-3353-5F63-7D1D46296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267" r="7" b="12445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AAE3D5-EA67-3B5A-F47B-14B779EE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064" y="982132"/>
            <a:ext cx="9598696" cy="1303867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Promoting a love of reading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3603" y="2421466"/>
            <a:ext cx="9141618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A6A1-A7AF-3A0E-2687-246C74D32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063" y="2556932"/>
            <a:ext cx="95986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350">
              <a:solidFill>
                <a:srgbClr val="FFFFFF"/>
              </a:solidFill>
            </a:endParaRPr>
          </a:p>
          <a:p>
            <a:pPr marL="285115" indent="-285115">
              <a:buSzPct val="114999"/>
            </a:pPr>
            <a:endParaRPr lang="en-GB" sz="2350">
              <a:solidFill>
                <a:srgbClr val="FFFFFF"/>
              </a:solidFill>
            </a:endParaRPr>
          </a:p>
          <a:p>
            <a:pPr marL="285115" indent="-285115">
              <a:buSzPct val="114999"/>
            </a:pPr>
            <a:endParaRPr lang="en-GB" sz="2350">
              <a:solidFill>
                <a:srgbClr val="FFFFFF"/>
              </a:solidFill>
            </a:endParaRPr>
          </a:p>
          <a:p>
            <a:pPr marL="285115" indent="-285115">
              <a:buSzPct val="114999"/>
            </a:pPr>
            <a:endParaRPr lang="en-GB" sz="2350">
              <a:solidFill>
                <a:srgbClr val="FFFFFF"/>
              </a:solidFill>
            </a:endParaRPr>
          </a:p>
          <a:p>
            <a:pPr marL="285115" indent="-285115">
              <a:buSzPct val="114999"/>
            </a:pPr>
            <a:endParaRPr lang="en-GB">
              <a:solidFill>
                <a:srgbClr val="FFFFFF"/>
              </a:solidFill>
            </a:endParaRPr>
          </a:p>
          <a:p>
            <a:pPr marL="285115" indent="-285115">
              <a:buSzPct val="114999"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3" descr="A white and black text&#10;&#10;Description automatically generated">
            <a:extLst>
              <a:ext uri="{FF2B5EF4-FFF2-40B4-BE49-F238E27FC236}">
                <a16:creationId xmlns:a16="http://schemas.microsoft.com/office/drawing/2014/main" id="{B7AB8EA1-1C8C-942F-0CF8-BA1606CA5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466" y="2637145"/>
            <a:ext cx="5536939" cy="37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1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9068-B5D4-E56E-B098-AD2A43F8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Promoting a love of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2A65-CE4C-E8ED-4E96-0E4B2B6B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065" y="2620432"/>
            <a:ext cx="10243793" cy="4083354"/>
          </a:xfrm>
        </p:spPr>
        <p:txBody>
          <a:bodyPr>
            <a:normAutofit/>
          </a:bodyPr>
          <a:lstStyle/>
          <a:p>
            <a:r>
              <a:rPr lang="en-US" sz="2800" dirty="0"/>
              <a:t>Developing an approach of “reading for pleasure” in classrooms </a:t>
            </a:r>
          </a:p>
          <a:p>
            <a:pPr marL="0" indent="0">
              <a:buNone/>
            </a:pPr>
            <a:r>
              <a:rPr lang="en-US" sz="2800" dirty="0"/>
              <a:t>   and reading areas. Book clubs, assemblies, World Book Day.</a:t>
            </a:r>
          </a:p>
          <a:p>
            <a:endParaRPr lang="en-US" sz="2800" dirty="0"/>
          </a:p>
          <a:p>
            <a:r>
              <a:rPr lang="en-US" sz="2800" dirty="0"/>
              <a:t>Daily story time in class.</a:t>
            </a:r>
          </a:p>
          <a:p>
            <a:endParaRPr lang="en-US" sz="2800" dirty="0"/>
          </a:p>
          <a:p>
            <a:r>
              <a:rPr lang="en-US" sz="2800" dirty="0"/>
              <a:t>Encouraging book talk, reviews and sharing.</a:t>
            </a:r>
          </a:p>
        </p:txBody>
      </p:sp>
    </p:spTree>
    <p:extLst>
      <p:ext uri="{BB962C8B-B14F-4D97-AF65-F5344CB8AC3E}">
        <p14:creationId xmlns:p14="http://schemas.microsoft.com/office/powerpoint/2010/main" val="324922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 descr="Closeup of hands holding an open book">
            <a:extLst>
              <a:ext uri="{FF2B5EF4-FFF2-40B4-BE49-F238E27FC236}">
                <a16:creationId xmlns:a16="http://schemas.microsoft.com/office/drawing/2014/main" id="{0492FB2D-DBF1-AF45-8FF7-87132A3F2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08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2F3E32-98F5-C43C-458A-12DF077EF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1696" y="1871131"/>
            <a:ext cx="6813894" cy="15155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Reading at Home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8968" y="3510608"/>
            <a:ext cx="5119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73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bjects in a shelf">
            <a:extLst>
              <a:ext uri="{FF2B5EF4-FFF2-40B4-BE49-F238E27FC236}">
                <a16:creationId xmlns:a16="http://schemas.microsoft.com/office/drawing/2014/main" id="{CE78830B-72E1-3353-5F63-7D1D46296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267" r="7" b="12445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3603" y="2421466"/>
            <a:ext cx="9141618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A6A1-A7AF-3A0E-2687-246C74D32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063" y="2556931"/>
            <a:ext cx="9598696" cy="4203093"/>
          </a:xfrm>
        </p:spPr>
        <p:txBody>
          <a:bodyPr>
            <a:normAutofit fontScale="92500"/>
          </a:bodyPr>
          <a:lstStyle/>
          <a:p>
            <a:pPr marL="285115" indent="-285115"/>
            <a:r>
              <a:rPr lang="en-GB" sz="3000" dirty="0">
                <a:solidFill>
                  <a:srgbClr val="FFFFFF"/>
                </a:solidFill>
                <a:ea typeface="+mn-lt"/>
                <a:cs typeface="+mn-lt"/>
              </a:rPr>
              <a:t> This does not have to be their chosen book from school but one you may be reading together. It could be a book related to a non-fiction book related to a topic or your child’s interests.</a:t>
            </a:r>
          </a:p>
          <a:p>
            <a:pPr marL="285115" indent="-285115">
              <a:buSzPct val="114999"/>
            </a:pPr>
            <a:r>
              <a:rPr lang="en-GB" sz="3000" dirty="0">
                <a:solidFill>
                  <a:srgbClr val="FFFFFF"/>
                </a:solidFill>
              </a:rPr>
              <a:t>We look at your child's reading diary each week and encourage reading at home at least 3 times a week. This will contribute to progress through their class reading challenge.</a:t>
            </a:r>
          </a:p>
          <a:p>
            <a:pPr marL="285115" indent="-285115">
              <a:buSzPct val="114999"/>
            </a:pPr>
            <a:r>
              <a:rPr lang="en-GB" sz="3000" dirty="0">
                <a:solidFill>
                  <a:srgbClr val="FFFFFF"/>
                </a:solidFill>
              </a:rPr>
              <a:t>Audio books expose children to content, ideas and vocabulary.</a:t>
            </a:r>
          </a:p>
          <a:p>
            <a:pPr marL="285115" indent="-285115">
              <a:buSzPct val="114999"/>
            </a:pPr>
            <a:endParaRPr lang="en-GB" sz="3000" dirty="0">
              <a:solidFill>
                <a:srgbClr val="FFFFFF"/>
              </a:solidFill>
            </a:endParaRPr>
          </a:p>
          <a:p>
            <a:pPr marL="285115" indent="-285115">
              <a:buSzPct val="114999"/>
            </a:pPr>
            <a:endParaRPr lang="en-GB" sz="3000" dirty="0">
              <a:solidFill>
                <a:srgbClr val="FFFFFF"/>
              </a:solidFill>
            </a:endParaRPr>
          </a:p>
          <a:p>
            <a:pPr marL="285115" indent="-285115">
              <a:buSzPct val="114999"/>
            </a:pPr>
            <a:endParaRPr lang="en-GB" sz="3000" dirty="0">
              <a:solidFill>
                <a:srgbClr val="FFFFFF"/>
              </a:solidFill>
            </a:endParaRPr>
          </a:p>
          <a:p>
            <a:pPr marL="285115" indent="-285115">
              <a:buSzPct val="114999"/>
            </a:pPr>
            <a:endParaRPr lang="en-GB" sz="2350" dirty="0">
              <a:solidFill>
                <a:srgbClr val="FFFFFF"/>
              </a:solidFill>
            </a:endParaRPr>
          </a:p>
          <a:p>
            <a:pPr marL="285115" indent="-285115">
              <a:buSzPct val="114999"/>
            </a:pPr>
            <a:endParaRPr lang="en-GB" sz="2350" dirty="0">
              <a:solidFill>
                <a:srgbClr val="FFFFFF"/>
              </a:solidFill>
            </a:endParaRPr>
          </a:p>
          <a:p>
            <a:pPr marL="285115" indent="-285115">
              <a:buSzPct val="114999"/>
            </a:pPr>
            <a:endParaRPr lang="en-GB" sz="2350" dirty="0">
              <a:solidFill>
                <a:srgbClr val="FFFFFF"/>
              </a:solidFill>
            </a:endParaRPr>
          </a:p>
          <a:p>
            <a:pPr marL="285115" indent="-285115">
              <a:buSzPct val="114999"/>
            </a:pPr>
            <a:endParaRPr lang="en-GB" dirty="0">
              <a:solidFill>
                <a:srgbClr val="FFFFFF"/>
              </a:solidFill>
            </a:endParaRPr>
          </a:p>
          <a:p>
            <a:pPr marL="285115" indent="-285115">
              <a:buSzPct val="114999"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E81F1-D134-8DB2-BF5C-C8AC7A8DF03F}"/>
              </a:ext>
            </a:extLst>
          </p:cNvPr>
          <p:cNvSpPr txBox="1"/>
          <p:nvPr/>
        </p:nvSpPr>
        <p:spPr>
          <a:xfrm>
            <a:off x="1371600" y="982131"/>
            <a:ext cx="797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Supporting your child at home</a:t>
            </a:r>
          </a:p>
        </p:txBody>
      </p:sp>
    </p:spTree>
    <p:extLst>
      <p:ext uri="{BB962C8B-B14F-4D97-AF65-F5344CB8AC3E}">
        <p14:creationId xmlns:p14="http://schemas.microsoft.com/office/powerpoint/2010/main" val="857976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B7846A-F9A3-1F0F-5C01-EDE4E421FF92}"/>
              </a:ext>
            </a:extLst>
          </p:cNvPr>
          <p:cNvSpPr txBox="1"/>
          <p:nvPr/>
        </p:nvSpPr>
        <p:spPr>
          <a:xfrm>
            <a:off x="798286" y="2019300"/>
            <a:ext cx="111651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Twinkl Cursive Looped" panose="02000000000000000000" pitchFamily="2" charset="0"/>
              </a:rPr>
              <a:t>                       </a:t>
            </a:r>
            <a:endParaRPr lang="en-GB" sz="2800" dirty="0">
              <a:latin typeface="Twinkl Cursive Looped" panose="02000000000000000000" pitchFamily="2" charset="0"/>
            </a:endParaRPr>
          </a:p>
          <a:p>
            <a:r>
              <a:rPr lang="en-GB" sz="2800" dirty="0">
                <a:latin typeface="Garamond" panose="02020404030301010803" pitchFamily="18" charset="0"/>
              </a:rPr>
              <a:t>Children who read for 20 minutes a day at home are exposed to 1.8 million words each year. </a:t>
            </a:r>
          </a:p>
          <a:p>
            <a:endParaRPr lang="en-GB" sz="2800" dirty="0">
              <a:latin typeface="Garamond" panose="02020404030301010803" pitchFamily="18" charset="0"/>
            </a:endParaRPr>
          </a:p>
          <a:p>
            <a:r>
              <a:rPr lang="en-GB" sz="2800" dirty="0">
                <a:latin typeface="Garamond" panose="02020404030301010803" pitchFamily="18" charset="0"/>
              </a:rPr>
              <a:t>Reading with an adult expose children to a richer vocabulary and more sophisticated language structures. Studies show this can double a child's vocabulary, compared to children who read alone.</a:t>
            </a:r>
          </a:p>
          <a:p>
            <a:endParaRPr lang="en-GB" sz="2800" dirty="0">
              <a:latin typeface="Garamond" panose="02020404030301010803" pitchFamily="18" charset="0"/>
            </a:endParaRPr>
          </a:p>
          <a:p>
            <a:r>
              <a:rPr lang="en-GB" sz="2800" dirty="0">
                <a:latin typeface="Garamond" panose="02020404030301010803" pitchFamily="18" charset="0"/>
              </a:rPr>
              <a:t>This boosts their reading and writing abilities, setting them up for success in school and life.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900B0-924B-0F5C-28EF-36C450E02921}"/>
              </a:ext>
            </a:extLst>
          </p:cNvPr>
          <p:cNvSpPr txBox="1"/>
          <p:nvPr/>
        </p:nvSpPr>
        <p:spPr>
          <a:xfrm>
            <a:off x="3162300" y="1338759"/>
            <a:ext cx="7074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It makes a huge difference…</a:t>
            </a:r>
          </a:p>
        </p:txBody>
      </p:sp>
    </p:spTree>
    <p:extLst>
      <p:ext uri="{BB962C8B-B14F-4D97-AF65-F5344CB8AC3E}">
        <p14:creationId xmlns:p14="http://schemas.microsoft.com/office/powerpoint/2010/main" val="37068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147D-507E-63F6-F47F-755E6C74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than just reading…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BABDC-5007-D826-EF75-0FCEA86C3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67000"/>
            <a:ext cx="10172700" cy="3589868"/>
          </a:xfrm>
        </p:spPr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Boosts Reading Comprehension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Discussing and asking questions helps deepen comprehension  and build vocabulary of all children, including confident readers, leading to better academic performance across all subjects.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Improves Spelling and Writing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The interaction with adults helps children internalise spelling patterns and sentence structures, making them better writers.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Fosters a Lifelong Love of Reading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As well as being a positive, bonding experience, a passion for reading supported by reading at home can lead to higher academic achievement and greater success in life.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1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147D-507E-63F6-F47F-755E6C74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Strategies for Home Reading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7E6ED3-C049-E251-F4B1-25437B150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064" y="2556932"/>
            <a:ext cx="10198436" cy="3450168"/>
          </a:xfrm>
        </p:spPr>
        <p:txBody>
          <a:bodyPr>
            <a:normAutofit/>
          </a:bodyPr>
          <a:lstStyle/>
          <a:p>
            <a:r>
              <a:rPr lang="en-GB" sz="3600" dirty="0"/>
              <a:t>Listening for fluency, intonation and recognition of punctuation.</a:t>
            </a:r>
          </a:p>
          <a:p>
            <a:r>
              <a:rPr lang="en-GB" sz="3600" dirty="0"/>
              <a:t>Checking understanding of vocabulary.</a:t>
            </a:r>
          </a:p>
          <a:p>
            <a:r>
              <a:rPr lang="en-GB" sz="3600" dirty="0"/>
              <a:t>Shared reading by taking turns to </a:t>
            </a:r>
            <a:r>
              <a:rPr lang="en-GB" sz="3600"/>
              <a:t>act as a </a:t>
            </a:r>
            <a:r>
              <a:rPr lang="en-GB" sz="3600" dirty="0"/>
              <a:t>model. </a:t>
            </a:r>
          </a:p>
          <a:p>
            <a:r>
              <a:rPr lang="en-GB" sz="3600" dirty="0"/>
              <a:t>Some questioning to check understanding of text.</a:t>
            </a:r>
          </a:p>
        </p:txBody>
      </p:sp>
    </p:spTree>
    <p:extLst>
      <p:ext uri="{BB962C8B-B14F-4D97-AF65-F5344CB8AC3E}">
        <p14:creationId xmlns:p14="http://schemas.microsoft.com/office/powerpoint/2010/main" val="27867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9068-B5D4-E56E-B098-AD2A43F8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/>
              <a:t>Whole Class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2A65-CE4C-E8ED-4E96-0E4B2B6B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063" y="2556932"/>
            <a:ext cx="10243793" cy="3318936"/>
          </a:xfrm>
        </p:spPr>
        <p:txBody>
          <a:bodyPr>
            <a:normAutofit fontScale="92500"/>
          </a:bodyPr>
          <a:lstStyle/>
          <a:p>
            <a:pPr marL="285115" indent="-285115"/>
            <a:r>
              <a:rPr lang="en-GB" sz="2800" dirty="0"/>
              <a:t>9-9.30 am all KS2 pupils participate in directed reading sessions 4x/week.</a:t>
            </a:r>
            <a:endParaRPr lang="en-US" sz="2800" dirty="0"/>
          </a:p>
          <a:p>
            <a:pPr marL="285115" indent="-285115"/>
            <a:r>
              <a:rPr lang="en-GB" sz="2800" dirty="0"/>
              <a:t>This is an opportunity for children to:</a:t>
            </a:r>
          </a:p>
          <a:p>
            <a:pPr marL="742315" lvl="1" indent="-285115"/>
            <a:r>
              <a:rPr lang="en-GB" sz="2800" dirty="0"/>
              <a:t>Read every day and develop fluency through modelled reading, echo reading, paired reading, independent reading</a:t>
            </a:r>
          </a:p>
          <a:p>
            <a:pPr marL="742315" lvl="1" indent="-285115"/>
            <a:r>
              <a:rPr lang="en-GB" sz="2800" dirty="0"/>
              <a:t>Explore and understand new Tier 2 vocabulary</a:t>
            </a:r>
          </a:p>
          <a:p>
            <a:pPr marL="742315" lvl="1" indent="-285115"/>
            <a:r>
              <a:rPr lang="en-GB" sz="2800" dirty="0"/>
              <a:t>Learn how to answer a range of questions on a given text</a:t>
            </a:r>
          </a:p>
        </p:txBody>
      </p:sp>
    </p:spTree>
    <p:extLst>
      <p:ext uri="{BB962C8B-B14F-4D97-AF65-F5344CB8AC3E}">
        <p14:creationId xmlns:p14="http://schemas.microsoft.com/office/powerpoint/2010/main" val="6432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 descr="Closeup of hands holding an open book">
            <a:extLst>
              <a:ext uri="{FF2B5EF4-FFF2-40B4-BE49-F238E27FC236}">
                <a16:creationId xmlns:a16="http://schemas.microsoft.com/office/drawing/2014/main" id="{0492FB2D-DBF1-AF45-8FF7-87132A3F2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08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2F3E32-98F5-C43C-458A-12DF077EF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1696" y="1871131"/>
            <a:ext cx="6813894" cy="15155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Any questions?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8968" y="3510608"/>
            <a:ext cx="5119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3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29" y="0"/>
            <a:ext cx="12227974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1697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 descr="Close up of heart shaped pages of a book">
            <a:extLst>
              <a:ext uri="{FF2B5EF4-FFF2-40B4-BE49-F238E27FC236}">
                <a16:creationId xmlns:a16="http://schemas.microsoft.com/office/drawing/2014/main" id="{9E5EED2E-42FD-C1F5-C105-C8F3C6DD64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5708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B9068-B5D4-E56E-B098-AD2A43F8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696" y="1871131"/>
            <a:ext cx="6813894" cy="15155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/>
            <a:r>
              <a:rPr lang="en-US" sz="5400" dirty="0">
                <a:solidFill>
                  <a:srgbClr val="FFFFFF"/>
                </a:solidFill>
              </a:rPr>
              <a:t>Thank you for your support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8968" y="3510608"/>
            <a:ext cx="5119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948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9068-B5D4-E56E-B098-AD2A43F8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/>
              <a:t>Comprehension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2A65-CE4C-E8ED-4E96-0E4B2B6B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205" y="1871132"/>
            <a:ext cx="10243793" cy="4083354"/>
          </a:xfrm>
        </p:spPr>
        <p:txBody>
          <a:bodyPr>
            <a:normAutofit fontScale="92500"/>
          </a:bodyPr>
          <a:lstStyle/>
          <a:p>
            <a:pPr marL="285115" indent="-285115"/>
            <a:r>
              <a:rPr lang="en-GB" sz="2800" dirty="0"/>
              <a:t>Throughout KS2 and beyond, reading is assessed via written responses.</a:t>
            </a:r>
            <a:endParaRPr lang="en-US" sz="2800" dirty="0"/>
          </a:p>
          <a:p>
            <a:pPr marL="285115" indent="-285115"/>
            <a:r>
              <a:rPr lang="en-GB" sz="2800" dirty="0"/>
              <a:t>The questions posed cover a range of reading domains:</a:t>
            </a:r>
          </a:p>
          <a:p>
            <a:pPr marL="742315" lvl="1" indent="-285115"/>
            <a:r>
              <a:rPr lang="en-GB" sz="2800" dirty="0"/>
              <a:t>Retrieval            	</a:t>
            </a:r>
          </a:p>
          <a:p>
            <a:pPr marL="742315" lvl="1" indent="-285115"/>
            <a:r>
              <a:rPr lang="en-GB" sz="2800" dirty="0"/>
              <a:t>Sequencing</a:t>
            </a:r>
          </a:p>
          <a:p>
            <a:pPr marL="742315" lvl="1" indent="-285115"/>
            <a:r>
              <a:rPr lang="en-GB" sz="2800" dirty="0"/>
              <a:t>Summarising</a:t>
            </a:r>
          </a:p>
          <a:p>
            <a:pPr marL="742315" lvl="1" indent="-285115"/>
            <a:r>
              <a:rPr lang="en-GB" sz="2800" dirty="0"/>
              <a:t>Prediction</a:t>
            </a:r>
          </a:p>
          <a:p>
            <a:pPr marL="742315" lvl="1" indent="-285115"/>
            <a:r>
              <a:rPr lang="en-GB" sz="2800" dirty="0"/>
              <a:t>Inference</a:t>
            </a:r>
          </a:p>
          <a:p>
            <a:pPr marL="457200" lvl="1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502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9068-B5D4-E56E-B098-AD2A43F8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2A65-CE4C-E8ED-4E96-0E4B2B6B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205" y="1871132"/>
            <a:ext cx="10243793" cy="4083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3541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1B7FAA-240E-EF5E-D0E5-EDCB53E03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531083"/>
            <a:ext cx="8788400" cy="58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9068-B5D4-E56E-B098-AD2A43F8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2A65-CE4C-E8ED-4E96-0E4B2B6B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205" y="1871132"/>
            <a:ext cx="10243793" cy="4083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38977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FB4FF8-AE42-0A31-D177-EA1C29CAF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60" y="965029"/>
            <a:ext cx="9273103" cy="52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9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9068-B5D4-E56E-B098-AD2A43F8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2A65-CE4C-E8ED-4E96-0E4B2B6B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205" y="1871132"/>
            <a:ext cx="10243793" cy="4083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Year 6 </a:t>
            </a:r>
          </a:p>
        </p:txBody>
      </p:sp>
    </p:spTree>
    <p:extLst>
      <p:ext uri="{BB962C8B-B14F-4D97-AF65-F5344CB8AC3E}">
        <p14:creationId xmlns:p14="http://schemas.microsoft.com/office/powerpoint/2010/main" val="26585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EF00-9539-17BB-28EC-C58F0000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78D14-13B5-19A0-AD49-6C99D440E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4B1CE-115F-B81D-46E6-AD02A7B2EC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86"/>
          <a:stretch/>
        </p:blipFill>
        <p:spPr>
          <a:xfrm>
            <a:off x="1959429" y="0"/>
            <a:ext cx="8327572" cy="69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2B3800C1F1944EBD857F6CFFF7F67B" ma:contentTypeVersion="15" ma:contentTypeDescription="Create a new document." ma:contentTypeScope="" ma:versionID="91845b970b388135bf1f3d3e91d04bc5">
  <xsd:schema xmlns:xsd="http://www.w3.org/2001/XMLSchema" xmlns:xs="http://www.w3.org/2001/XMLSchema" xmlns:p="http://schemas.microsoft.com/office/2006/metadata/properties" xmlns:ns2="2241da28-a812-4dd7-b200-c95cf1b5c9b8" xmlns:ns3="0384860d-72e9-425c-adab-9719dcfaef8e" targetNamespace="http://schemas.microsoft.com/office/2006/metadata/properties" ma:root="true" ma:fieldsID="6eb7959413f211679c224e1d84fa7f2d" ns2:_="" ns3:_="">
    <xsd:import namespace="2241da28-a812-4dd7-b200-c95cf1b5c9b8"/>
    <xsd:import namespace="0384860d-72e9-425c-adab-9719dcfaef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1da28-a812-4dd7-b200-c95cf1b5c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b8bf2ae-68fd-413e-8dbe-708d90cc8f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4860d-72e9-425c-adab-9719dcfaef8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76aeb59-e5f1-495c-9c87-578f1fcb1273}" ma:internalName="TaxCatchAll" ma:showField="CatchAllData" ma:web="0384860d-72e9-425c-adab-9719dcfaef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41da28-a812-4dd7-b200-c95cf1b5c9b8">
      <Terms xmlns="http://schemas.microsoft.com/office/infopath/2007/PartnerControls"/>
    </lcf76f155ced4ddcb4097134ff3c332f>
    <TaxCatchAll xmlns="0384860d-72e9-425c-adab-9719dcfaef8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BE8FB2-5ADB-494E-960D-4DFAB4568A6E}"/>
</file>

<file path=customXml/itemProps2.xml><?xml version="1.0" encoding="utf-8"?>
<ds:datastoreItem xmlns:ds="http://schemas.openxmlformats.org/officeDocument/2006/customXml" ds:itemID="{D60658E2-8230-49DF-B685-2E0EB8D69796}">
  <ds:schemaRefs>
    <ds:schemaRef ds:uri="23183045-9525-4b95-b2ad-a685e9e1db86"/>
    <ds:schemaRef ds:uri="3de9bdea-46a4-4e74-abd5-a753e455419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D825B41-43BC-4D47-86A1-94C05D885E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471</Words>
  <Application>Microsoft Office PowerPoint</Application>
  <PresentationFormat>Custom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Garamond</vt:lpstr>
      <vt:lpstr>Twinkl Cursive Looped</vt:lpstr>
      <vt:lpstr>Organic</vt:lpstr>
      <vt:lpstr>Reading in KS2</vt:lpstr>
      <vt:lpstr>Whole Class Reading</vt:lpstr>
      <vt:lpstr>Comprehension questions</vt:lpstr>
      <vt:lpstr>Examples</vt:lpstr>
      <vt:lpstr>PowerPoint Presentation</vt:lpstr>
      <vt:lpstr>Examples</vt:lpstr>
      <vt:lpstr>PowerPoint Presentation</vt:lpstr>
      <vt:lpstr>Examples</vt:lpstr>
      <vt:lpstr>PowerPoint Presentation</vt:lpstr>
      <vt:lpstr>Examples</vt:lpstr>
      <vt:lpstr>PowerPoint Presentation</vt:lpstr>
      <vt:lpstr>A love of reading</vt:lpstr>
      <vt:lpstr>Promoting a love of reading</vt:lpstr>
      <vt:lpstr>Promoting a love of reading</vt:lpstr>
      <vt:lpstr>Reading at Home</vt:lpstr>
      <vt:lpstr>PowerPoint Presentation</vt:lpstr>
      <vt:lpstr>PowerPoint Presentation</vt:lpstr>
      <vt:lpstr>More than just reading…</vt:lpstr>
      <vt:lpstr>Strategies for Home Reading</vt:lpstr>
      <vt:lpstr>Any questions?</vt:lpstr>
      <vt:lpstr>Thank you for your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Houghton</dc:creator>
  <cp:lastModifiedBy>Carly Robinson</cp:lastModifiedBy>
  <cp:revision>15</cp:revision>
  <dcterms:created xsi:type="dcterms:W3CDTF">2022-09-29T08:41:53Z</dcterms:created>
  <dcterms:modified xsi:type="dcterms:W3CDTF">2024-10-23T12:51:03Z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0x010100262B3800C1F1944EBD857F6CFFF7F67B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MediaServiceImageTags">
    <vt:lpwstr/>
  </property>
</Properties>
</file>